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74" r:id="rId10"/>
    <p:sldId id="275" r:id="rId11"/>
    <p:sldId id="276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6" autoAdjust="0"/>
    <p:restoredTop sz="94660"/>
  </p:normalViewPr>
  <p:slideViewPr>
    <p:cSldViewPr snapToGrid="0">
      <p:cViewPr varScale="1">
        <p:scale>
          <a:sx n="76" d="100"/>
          <a:sy n="76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7/12/2019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12702" y="6180508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 ∙ Natalie……………..∙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4626E-09E9-4C90-9109-A9BA8CE84A86}"/>
              </a:ext>
            </a:extLst>
          </p:cNvPr>
          <p:cNvSpPr txBox="1"/>
          <p:nvPr/>
        </p:nvSpPr>
        <p:spPr>
          <a:xfrm>
            <a:off x="2414778" y="2422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Problematic API</a:t>
            </a:r>
          </a:p>
          <a:p>
            <a:pPr algn="ctr"/>
            <a:r>
              <a:rPr lang="en-US" dirty="0"/>
              <a:t>Search parameters not specific</a:t>
            </a:r>
          </a:p>
          <a:p>
            <a:pPr algn="ctr"/>
            <a:r>
              <a:rPr lang="en-US" dirty="0"/>
              <a:t>Duplicate data</a:t>
            </a:r>
          </a:p>
          <a:p>
            <a:pPr algn="ctr"/>
            <a:r>
              <a:rPr lang="en-US" dirty="0"/>
              <a:t>1k result limit per query</a:t>
            </a:r>
          </a:p>
          <a:p>
            <a:pPr algn="ctr"/>
            <a:r>
              <a:rPr lang="en-US" dirty="0"/>
              <a:t>Over half of queries have &gt;1k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D4F036-F9AC-400A-9FB5-C3239864ADEC}"/>
              </a:ext>
            </a:extLst>
          </p:cNvPr>
          <p:cNvSpPr txBox="1"/>
          <p:nvPr/>
        </p:nvSpPr>
        <p:spPr>
          <a:xfrm>
            <a:off x="2414778" y="4020662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Solution</a:t>
            </a:r>
          </a:p>
          <a:p>
            <a:pPr algn="ctr"/>
            <a:r>
              <a:rPr lang="en-US" dirty="0"/>
              <a:t>Trial and Error</a:t>
            </a:r>
          </a:p>
          <a:p>
            <a:pPr algn="ctr"/>
            <a:r>
              <a:rPr lang="en-US" dirty="0"/>
              <a:t>Search by Geocoordinates</a:t>
            </a:r>
          </a:p>
          <a:p>
            <a:pPr algn="ctr"/>
            <a:r>
              <a:rPr lang="en-US" dirty="0"/>
              <a:t>Determining Grid &amp; Parameters</a:t>
            </a:r>
          </a:p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092F7F-C44E-4CD9-8BC5-32A0D886DD26}"/>
              </a:ext>
            </a:extLst>
          </p:cNvPr>
          <p:cNvSpPr txBox="1"/>
          <p:nvPr/>
        </p:nvSpPr>
        <p:spPr>
          <a:xfrm>
            <a:off x="2414778" y="5380672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</a:t>
            </a:r>
          </a:p>
          <a:p>
            <a:pPr algn="ctr"/>
            <a:r>
              <a:rPr lang="en-US" dirty="0"/>
              <a:t>Only 2 queries &gt;1k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013B00-B6C4-40F8-B7F5-397CB6E785A5}"/>
              </a:ext>
            </a:extLst>
          </p:cNvPr>
          <p:cNvSpPr txBox="1"/>
          <p:nvPr/>
        </p:nvSpPr>
        <p:spPr>
          <a:xfrm>
            <a:off x="1329817" y="2543335"/>
            <a:ext cx="31927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Data to Gather:</a:t>
            </a:r>
          </a:p>
          <a:p>
            <a:pPr algn="ctr"/>
            <a:r>
              <a:rPr lang="en-US" dirty="0"/>
              <a:t>Bay Cities with Geocoordinates</a:t>
            </a:r>
          </a:p>
          <a:p>
            <a:pPr algn="ctr"/>
            <a:r>
              <a:rPr lang="en-US" dirty="0"/>
              <a:t>Yelp API</a:t>
            </a:r>
          </a:p>
          <a:p>
            <a:pPr algn="ctr"/>
            <a:r>
              <a:rPr lang="en-US" dirty="0"/>
              <a:t>Total Counts</a:t>
            </a:r>
          </a:p>
          <a:p>
            <a:pPr algn="ctr"/>
            <a:r>
              <a:rPr lang="en-US" dirty="0"/>
              <a:t>Binned Ratings</a:t>
            </a:r>
          </a:p>
          <a:p>
            <a:pPr algn="ctr"/>
            <a:r>
              <a:rPr lang="en-US" dirty="0"/>
              <a:t>Category Counts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34A4AE-D841-490D-9C29-F1B3967DB404}"/>
              </a:ext>
            </a:extLst>
          </p:cNvPr>
          <p:cNvSpPr txBox="1"/>
          <p:nvPr/>
        </p:nvSpPr>
        <p:spPr>
          <a:xfrm>
            <a:off x="734096" y="3354854"/>
            <a:ext cx="29997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</a:t>
            </a:r>
          </a:p>
          <a:p>
            <a:pPr algn="ctr"/>
            <a:r>
              <a:rPr lang="en-US" dirty="0"/>
              <a:t>Duplicate entries</a:t>
            </a:r>
          </a:p>
          <a:p>
            <a:pPr algn="ctr"/>
            <a:r>
              <a:rPr lang="en-US" dirty="0"/>
              <a:t>Returned locations not in Bay</a:t>
            </a:r>
          </a:p>
          <a:p>
            <a:pPr algn="ctr"/>
            <a:r>
              <a:rPr lang="en-US" dirty="0"/>
              <a:t>Unnecessary categories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9E41AD-19D1-4BDF-AA3F-530D3C444D79}"/>
              </a:ext>
            </a:extLst>
          </p:cNvPr>
          <p:cNvSpPr txBox="1"/>
          <p:nvPr/>
        </p:nvSpPr>
        <p:spPr>
          <a:xfrm>
            <a:off x="4043173" y="3371079"/>
            <a:ext cx="3822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Process:</a:t>
            </a:r>
          </a:p>
          <a:p>
            <a:pPr algn="ctr"/>
            <a:r>
              <a:rPr lang="en-US" dirty="0"/>
              <a:t>Check Yelp ID for duplicates</a:t>
            </a:r>
          </a:p>
          <a:p>
            <a:pPr algn="ctr"/>
            <a:r>
              <a:rPr lang="en-US" dirty="0"/>
              <a:t>Delete rows with unexpected zip</a:t>
            </a:r>
          </a:p>
          <a:p>
            <a:pPr algn="ctr"/>
            <a:r>
              <a:rPr lang="en-US" dirty="0"/>
              <a:t>Loop to remove irrelevant categories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E9CBA-3F5C-4EED-A6E1-20797E29860D}"/>
              </a:ext>
            </a:extLst>
          </p:cNvPr>
          <p:cNvSpPr txBox="1"/>
          <p:nvPr/>
        </p:nvSpPr>
        <p:spPr>
          <a:xfrm>
            <a:off x="7916382" y="3354853"/>
            <a:ext cx="35415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Output:</a:t>
            </a:r>
          </a:p>
          <a:p>
            <a:pPr algn="ctr"/>
            <a:r>
              <a:rPr lang="en-US" dirty="0"/>
              <a:t>Full set of valid restaurants in Bay</a:t>
            </a:r>
          </a:p>
          <a:p>
            <a:pPr algn="ctr"/>
            <a:r>
              <a:rPr lang="en-US" dirty="0"/>
              <a:t>Merge with county using </a:t>
            </a:r>
            <a:r>
              <a:rPr lang="en-US" dirty="0" err="1"/>
              <a:t>zipcode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65A27D-DD48-4715-900B-888707718959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Full Bay Area Dataset:</a:t>
            </a:r>
          </a:p>
          <a:p>
            <a:pPr algn="ctr"/>
            <a:r>
              <a:rPr lang="en-US" dirty="0"/>
              <a:t>Total Count, Category Dist., Ratings Dist., Avg. Rating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County scale:</a:t>
            </a:r>
          </a:p>
          <a:p>
            <a:pPr algn="ctr"/>
            <a:r>
              <a:rPr lang="en-US" dirty="0"/>
              <a:t>Total Count, Category Distribution, Ratings Distribution, Avg. Rating</a:t>
            </a:r>
          </a:p>
        </p:txBody>
      </p:sp>
    </p:spTree>
    <p:extLst>
      <p:ext uri="{BB962C8B-B14F-4D97-AF65-F5344CB8AC3E}">
        <p14:creationId xmlns:p14="http://schemas.microsoft.com/office/powerpoint/2010/main" val="1173017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2414778" y="2721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Verifying Data</a:t>
            </a:r>
          </a:p>
          <a:p>
            <a:pPr algn="ctr"/>
            <a:r>
              <a:rPr lang="en-US" dirty="0"/>
              <a:t>Supplement with Additional Sources</a:t>
            </a:r>
          </a:p>
          <a:p>
            <a:pPr algn="ctr"/>
            <a:r>
              <a:rPr lang="en-US" dirty="0"/>
              <a:t>Research Preference Factors</a:t>
            </a:r>
          </a:p>
          <a:p>
            <a:pPr algn="ctr"/>
            <a:r>
              <a:rPr lang="en-US" dirty="0"/>
              <a:t>Tweak Formula</a:t>
            </a:r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Future Exploration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1E4E24-D77E-4622-A777-A76ED2FC4A80}"/>
              </a:ext>
            </a:extLst>
          </p:cNvPr>
          <p:cNvSpPr txBox="1"/>
          <p:nvPr/>
        </p:nvSpPr>
        <p:spPr>
          <a:xfrm>
            <a:off x="2414778" y="27213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Compare on Local Level</a:t>
            </a:r>
          </a:p>
          <a:p>
            <a:pPr algn="ctr"/>
            <a:r>
              <a:rPr lang="en-US" dirty="0"/>
              <a:t>Combine with Alternate Sources</a:t>
            </a:r>
          </a:p>
          <a:p>
            <a:pPr algn="ctr"/>
            <a:r>
              <a:rPr lang="en-US" dirty="0"/>
              <a:t>Compare Foodie Hotspots to Local Rent Prices</a:t>
            </a:r>
          </a:p>
          <a:p>
            <a:pPr algn="ctr"/>
            <a:r>
              <a:rPr lang="en-US" dirty="0"/>
              <a:t>Expand Outside Food, </a:t>
            </a:r>
            <a:r>
              <a:rPr lang="en-US" dirty="0" err="1"/>
              <a:t>eg.</a:t>
            </a:r>
            <a:r>
              <a:rPr lang="en-US" dirty="0"/>
              <a:t> Clubs, Bars, Golf</a:t>
            </a:r>
          </a:p>
          <a:p>
            <a:pPr algn="ctr"/>
            <a:r>
              <a:rPr lang="en-US" dirty="0"/>
              <a:t>Study Other Major Cities</a:t>
            </a:r>
          </a:p>
        </p:txBody>
      </p:sp>
    </p:spTree>
    <p:extLst>
      <p:ext uri="{BB962C8B-B14F-4D97-AF65-F5344CB8AC3E}">
        <p14:creationId xmlns:p14="http://schemas.microsoft.com/office/powerpoint/2010/main" val="3774170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10778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16">
            <a:extLst>
              <a:ext uri="{FF2B5EF4-FFF2-40B4-BE49-F238E27FC236}">
                <a16:creationId xmlns:a16="http://schemas.microsoft.com/office/drawing/2014/main" id="{B786266F-3B7A-4DF0-BBA3-40741CAC2213}"/>
              </a:ext>
            </a:extLst>
          </p:cNvPr>
          <p:cNvSpPr txBox="1"/>
          <p:nvPr/>
        </p:nvSpPr>
        <p:spPr>
          <a:xfrm>
            <a:off x="8626553" y="5856085"/>
            <a:ext cx="128592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Conclusion  </a:t>
            </a:r>
            <a:r>
              <a:rPr lang="en-US" sz="1600" dirty="0">
                <a:latin typeface="Baskerville Old Face" panose="02020602080505020303" pitchFamily="18" charset="0"/>
              </a:rPr>
              <a:t>17</a:t>
            </a:r>
          </a:p>
        </p:txBody>
      </p:sp>
      <p:sp>
        <p:nvSpPr>
          <p:cNvPr id="38" name="15">
            <a:extLst>
              <a:ext uri="{FF2B5EF4-FFF2-40B4-BE49-F238E27FC236}">
                <a16:creationId xmlns:a16="http://schemas.microsoft.com/office/drawing/2014/main" id="{40054304-0596-4E73-84CE-7151597E7DA3}"/>
              </a:ext>
            </a:extLst>
          </p:cNvPr>
          <p:cNvSpPr txBox="1"/>
          <p:nvPr/>
        </p:nvSpPr>
        <p:spPr>
          <a:xfrm>
            <a:off x="7762535" y="5557413"/>
            <a:ext cx="2149948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Tips for Repeat Studies  </a:t>
            </a:r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6" name="14">
            <a:extLst>
              <a:ext uri="{FF2B5EF4-FFF2-40B4-BE49-F238E27FC236}">
                <a16:creationId xmlns:a16="http://schemas.microsoft.com/office/drawing/2014/main" id="{F10C09EC-B2A9-4729-864E-09FC873D5ABD}"/>
              </a:ext>
            </a:extLst>
          </p:cNvPr>
          <p:cNvSpPr txBox="1"/>
          <p:nvPr/>
        </p:nvSpPr>
        <p:spPr>
          <a:xfrm>
            <a:off x="8293129" y="5273034"/>
            <a:ext cx="1619354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Implementation  </a:t>
            </a:r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sp>
        <p:nvSpPr>
          <p:cNvPr id="41" name="13">
            <a:extLst>
              <a:ext uri="{FF2B5EF4-FFF2-40B4-BE49-F238E27FC236}">
                <a16:creationId xmlns:a16="http://schemas.microsoft.com/office/drawing/2014/main" id="{CB3E084A-33B1-4096-A2D5-E0B8ACDEDEEC}"/>
              </a:ext>
            </a:extLst>
          </p:cNvPr>
          <p:cNvSpPr txBox="1"/>
          <p:nvPr/>
        </p:nvSpPr>
        <p:spPr>
          <a:xfrm>
            <a:off x="8202359" y="3910626"/>
            <a:ext cx="1829347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Future Exploration  </a:t>
            </a:r>
            <a:r>
              <a:rPr lang="en-US" sz="1600" dirty="0">
                <a:latin typeface="Baskerville Old Face" panose="02020602080505020303" pitchFamily="18" charset="0"/>
              </a:rPr>
              <a:t>14</a:t>
            </a:r>
          </a:p>
        </p:txBody>
      </p:sp>
      <p:sp>
        <p:nvSpPr>
          <p:cNvPr id="40" name="12">
            <a:extLst>
              <a:ext uri="{FF2B5EF4-FFF2-40B4-BE49-F238E27FC236}">
                <a16:creationId xmlns:a16="http://schemas.microsoft.com/office/drawing/2014/main" id="{73C029D2-D635-4417-A5BB-4556AAC8FC7F}"/>
              </a:ext>
            </a:extLst>
          </p:cNvPr>
          <p:cNvSpPr txBox="1"/>
          <p:nvPr/>
        </p:nvSpPr>
        <p:spPr>
          <a:xfrm>
            <a:off x="8298041" y="3661529"/>
            <a:ext cx="172675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1400" dirty="0">
                <a:latin typeface="Baskerville Old Face" panose="02020602080505020303" pitchFamily="18" charset="0"/>
              </a:rPr>
              <a:t>Areas to Improve  </a:t>
            </a:r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944639" y="2431715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13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585751" y="2431715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12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979882" y="3807777"/>
            <a:ext cx="3964067" cy="553998"/>
            <a:chOff x="907568" y="3825217"/>
            <a:chExt cx="396406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4005692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907568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202359" y="4675849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8" name="cat5">
            <a:extLst>
              <a:ext uri="{FF2B5EF4-FFF2-40B4-BE49-F238E27FC236}">
                <a16:creationId xmlns:a16="http://schemas.microsoft.com/office/drawing/2014/main" id="{63A3D0B3-23B5-46A1-AF7E-B05923DD8FF0}"/>
              </a:ext>
            </a:extLst>
          </p:cNvPr>
          <p:cNvSpPr txBox="1"/>
          <p:nvPr/>
        </p:nvSpPr>
        <p:spPr>
          <a:xfrm>
            <a:off x="8005240" y="3031184"/>
            <a:ext cx="2188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Side Items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271934" y="1857288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2184161" y="4238920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286804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078600" y="1768719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04502" y="2393185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20CFD8C-0E91-4567-BCC0-A15DDC58E7E9}"/>
              </a:ext>
            </a:extLst>
          </p:cNvPr>
          <p:cNvGrpSpPr/>
          <p:nvPr/>
        </p:nvGrpSpPr>
        <p:grpSpPr>
          <a:xfrm>
            <a:off x="2339992" y="4909558"/>
            <a:ext cx="1489510" cy="1444577"/>
            <a:chOff x="2191737" y="4909558"/>
            <a:chExt cx="1489510" cy="1444577"/>
          </a:xfrm>
        </p:grpSpPr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2387422" y="6015581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11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2336007" y="5462569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10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2191737" y="4909558"/>
              <a:ext cx="148951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</a:t>
              </a:r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2775230" y="521684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2775230" y="5769852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381429" y="3511644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innovative nature and diversity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71839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085207" y="6144022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390301" y="6141497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299566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122920" y="6108940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231136" y="391601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14DD0ED-3B8A-43B8-95AE-36539BF2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627" y="4369522"/>
            <a:ext cx="2571314" cy="168269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CE86327-8B62-4369-9CCC-8DFD32C40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4" y="4369522"/>
            <a:ext cx="2571313" cy="16826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0C42196-2270-422B-9618-9B125E703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5091" y="4369118"/>
            <a:ext cx="2571313" cy="168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2414778" y="2422325"/>
            <a:ext cx="7362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Dense urban areas have:</a:t>
            </a:r>
          </a:p>
          <a:p>
            <a:pPr algn="ctr"/>
            <a:r>
              <a:rPr lang="en-US" dirty="0"/>
              <a:t>More top-rated restaurants</a:t>
            </a:r>
          </a:p>
          <a:p>
            <a:pPr algn="ctr"/>
            <a:r>
              <a:rPr lang="en-US" dirty="0"/>
              <a:t>More cuisine types</a:t>
            </a:r>
          </a:p>
          <a:p>
            <a:pPr algn="ctr"/>
            <a:r>
              <a:rPr lang="en-US" dirty="0"/>
              <a:t>SF, SJ, Oakland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911767-3FD5-4930-AD7E-BDB37064F0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57" r="30342"/>
          <a:stretch/>
        </p:blipFill>
        <p:spPr>
          <a:xfrm>
            <a:off x="7619540" y="3965463"/>
            <a:ext cx="2046288" cy="204628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4993343" y="3965463"/>
            <a:ext cx="2046288" cy="2046288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2414778" y="3965463"/>
            <a:ext cx="2046288" cy="2046288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460425"/>
            <a:ext cx="7362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Compare 9 Bay Counties</a:t>
            </a:r>
          </a:p>
          <a:p>
            <a:pPr algn="ctr"/>
            <a:r>
              <a:rPr lang="en-US" dirty="0"/>
              <a:t>Yelp as sole resource</a:t>
            </a:r>
          </a:p>
          <a:p>
            <a:pPr algn="ctr"/>
            <a:r>
              <a:rPr lang="en-US" dirty="0"/>
              <a:t>Defining restaurant</a:t>
            </a:r>
          </a:p>
          <a:p>
            <a:pPr algn="ctr"/>
            <a:r>
              <a:rPr lang="en-US" dirty="0"/>
              <a:t>Defining top-rated</a:t>
            </a:r>
          </a:p>
          <a:p>
            <a:pPr algn="ctr"/>
            <a:r>
              <a:rPr lang="en-US" dirty="0"/>
              <a:t>Defining categories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818" y="2217918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823" y="4419551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5974" y="2445349"/>
            <a:ext cx="2802496" cy="346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2414778" y="30472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Applicable query parameters:</a:t>
            </a:r>
          </a:p>
          <a:p>
            <a:pPr algn="ctr"/>
            <a:r>
              <a:rPr lang="en-US" dirty="0"/>
              <a:t>Term search</a:t>
            </a:r>
          </a:p>
          <a:p>
            <a:pPr algn="ctr"/>
            <a:r>
              <a:rPr lang="en-US" dirty="0"/>
              <a:t>Location search</a:t>
            </a:r>
          </a:p>
          <a:p>
            <a:pPr algn="ctr"/>
            <a:r>
              <a:rPr lang="en-US" dirty="0"/>
              <a:t>Geocoordinates</a:t>
            </a:r>
          </a:p>
          <a:p>
            <a:pPr algn="ctr"/>
            <a:r>
              <a:rPr lang="en-US" dirty="0"/>
              <a:t>Search radius</a:t>
            </a:r>
          </a:p>
          <a:p>
            <a:pPr algn="ctr"/>
            <a:r>
              <a:rPr lang="en-US" dirty="0"/>
              <a:t>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4942665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5" y="2048861"/>
            <a:ext cx="302895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Foodie’s preferences</a:t>
            </a:r>
          </a:p>
          <a:p>
            <a:pPr algn="ctr"/>
            <a:r>
              <a:rPr lang="en-US" dirty="0"/>
              <a:t>Yelp is sole reference</a:t>
            </a:r>
          </a:p>
          <a:p>
            <a:pPr algn="ctr"/>
            <a:r>
              <a:rPr lang="en-US" dirty="0"/>
              <a:t>Yelp data complete and error-free</a:t>
            </a:r>
          </a:p>
          <a:p>
            <a:pPr algn="ctr"/>
            <a:r>
              <a:rPr lang="en-US" dirty="0"/>
              <a:t>All reviews unbiased and standardized</a:t>
            </a:r>
          </a:p>
          <a:p>
            <a:pPr algn="ctr"/>
            <a:r>
              <a:rPr lang="en-US" dirty="0"/>
              <a:t>Ratings = Quality of Food</a:t>
            </a: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5264</TotalTime>
  <Words>664</Words>
  <Application>Microsoft Office PowerPoint</Application>
  <PresentationFormat>Widescreen</PresentationFormat>
  <Paragraphs>171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Baskerville Old Face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Areas to improve</vt:lpstr>
      <vt:lpstr>Future Exploration</vt:lpstr>
      <vt:lpstr>Implementation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129</cp:revision>
  <dcterms:created xsi:type="dcterms:W3CDTF">2019-07-08T21:32:23Z</dcterms:created>
  <dcterms:modified xsi:type="dcterms:W3CDTF">2019-07-12T21:51:16Z</dcterms:modified>
</cp:coreProperties>
</file>